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3" r:id="rId5"/>
    <p:sldId id="261" r:id="rId6"/>
    <p:sldId id="264" r:id="rId7"/>
    <p:sldId id="262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18A92-8E6C-487E-AE93-372B763CC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B84761-12A0-45CC-85DC-2F0B71978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58957-8F73-4BE2-BCE5-0BCFC219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908D58-585E-4F8B-990C-4E0EE1A0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35F905-9EA0-4B7B-84CD-7F7C3E58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25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F5D95-2D9D-41BE-BE60-F09984AD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60C198-A89D-44AF-A406-4C51AE464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194482-47B3-4DA6-A970-DBD751E0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6233D5-B5A0-47E8-A935-2378642D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331D12-A293-412D-8988-EF3BC728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93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D93BA09-4A89-40D9-8188-60CCA48FA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C4A258-73A1-4C4C-B1E5-CD979405E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9AD86B-EA12-4878-ABAD-11A9F08E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5CAF5-57DA-42AE-B534-B2B73C84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8D4733-B659-44D5-BC94-FAD903B9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12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42C55-434C-4E83-81E0-0ED44EDB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2D2729-54F4-4085-944C-F33A4145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AD7CB5-189A-4321-8011-3BAEE4DA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B85C1-2469-4E98-A7FD-018728AA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855C7B-FCFC-4E92-A146-C61421CC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73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8BA0F-3462-46E6-9395-2C370B6E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0674BF-361A-4EC4-B0C3-2ADB9920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9CA08-1A04-4A8C-ACC3-6FF8ADF1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959376-49A7-4E92-BC5D-8FD9BB91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F6B141-5BCE-4C50-8261-F2340424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8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A9671-FF97-40AC-B24C-2C209BE5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9244DF-961E-46C7-B15A-064D26D03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4AA527-3E3A-43FF-BDF3-469856B2B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E0E680-8581-4A82-A616-B8FE1E258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F844EE-D24F-4022-AFD6-C747F6F9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F939FE-06A5-4B7D-9E72-9A7CCD54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2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0D053-71A7-4DE2-85E5-4C5E3C70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58198F-D12D-4CD8-8647-593FB7E72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D1061A-7EFF-4F37-86AA-CD1577F74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73E927B-0A4E-413B-9755-B1AFA8689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C674B7-219C-4342-BC36-0D40384F9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45A84F-8A17-4A96-AC53-E5A4BB60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9F05CB-1161-4C92-AC7D-02AFD52F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C7708A7-98E3-4333-BF32-391A0947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73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03E41-52F6-4D04-A32F-171A6A23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11A5FF-61A2-4BAC-8E67-09E38D27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63C5CFC-5E91-441A-B734-0A5EC1F8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BAECDD-2FE2-4FB7-B89F-DB4A6F63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80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F94E4D-95B7-446E-B2BB-3E8DEF96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22325F-EF71-4E5C-B90B-E9BD221B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EEEC3B-B984-412F-A524-D779B958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410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9F809A-24D5-4C11-A357-EFDF49EA9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9E2E57-B0D8-43AF-AE24-E48BA490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824DEB-3917-4298-8061-A895834C9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C34D4B-061E-4DD6-9E5F-27D2FCE2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21F413-4C4C-47B7-828C-BC1506CD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FFCFDA-BE2F-4F65-A3C3-828F5820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5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2A25A4-4EB5-4EF6-BBD6-2F267BB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6DBEA5-67E6-4187-8F64-CC3316593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C1A57D1-D622-4BAA-AD04-56E1DAB13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E0325F-6C97-417F-A3DE-4709147E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BF2C2A-EC2D-49A7-B88C-5FAE3D50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197F04-236B-470D-8964-A4EAC71A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19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2EF15-4BC7-4AC5-A19D-88AB298D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CA887-8DD4-48DF-B51C-45E48EE87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276901-ED98-40F5-A376-5C3B9DBE9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6A5CA-4294-482A-BE96-CA3EC92750C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316AED-6F30-4C65-BD61-999DD146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F8AB3-A2CE-489B-A562-41964D53A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11F93-B847-491E-912E-006A26AA76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64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Нейронные сети для начинающих. Часть 1 / Хабр">
            <a:extLst>
              <a:ext uri="{FF2B5EF4-FFF2-40B4-BE49-F238E27FC236}">
                <a16:creationId xmlns:a16="http://schemas.microsoft.com/office/drawing/2014/main" id="{02F6B73D-EF48-4306-AB1B-A4F108B74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9" r="59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4EEF5E-31F2-4BBB-B252-8C23C2342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782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Действительно ли обучение с подкреплением развивает способность к рассуждению в больших языковых моделях сверх базовой модели?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AE4225E-3410-4A78-8BC3-376E440C8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5543550"/>
            <a:ext cx="5114925" cy="11239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Авторы статьи: Ян </a:t>
            </a:r>
            <a:r>
              <a:rPr lang="ru-RU" dirty="0" err="1">
                <a:solidFill>
                  <a:schemeClr val="bg1"/>
                </a:solidFill>
              </a:rPr>
              <a:t>Юэ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Чжици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Чэнь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Руй</a:t>
            </a:r>
            <a:r>
              <a:rPr lang="ru-RU" dirty="0">
                <a:solidFill>
                  <a:schemeClr val="bg1"/>
                </a:solidFill>
              </a:rPr>
              <a:t> Лу, Эндрю </a:t>
            </a:r>
            <a:r>
              <a:rPr lang="ru-RU" dirty="0" err="1">
                <a:solidFill>
                  <a:schemeClr val="bg1"/>
                </a:solidFill>
              </a:rPr>
              <a:t>Чжао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Чжаокай</a:t>
            </a:r>
            <a:r>
              <a:rPr lang="ru-RU" dirty="0">
                <a:solidFill>
                  <a:schemeClr val="bg1"/>
                </a:solidFill>
              </a:rPr>
              <a:t> Ван, </a:t>
            </a:r>
            <a:r>
              <a:rPr lang="ru-RU" dirty="0" err="1">
                <a:solidFill>
                  <a:schemeClr val="bg1"/>
                </a:solidFill>
              </a:rPr>
              <a:t>Шиджи</a:t>
            </a:r>
            <a:r>
              <a:rPr lang="ru-RU" dirty="0">
                <a:solidFill>
                  <a:schemeClr val="bg1"/>
                </a:solidFill>
              </a:rPr>
              <a:t> Сун, </a:t>
            </a:r>
            <a:r>
              <a:rPr lang="ru-RU" dirty="0" err="1">
                <a:solidFill>
                  <a:schemeClr val="bg1"/>
                </a:solidFill>
              </a:rPr>
              <a:t>Гао</a:t>
            </a:r>
            <a:r>
              <a:rPr lang="ru-RU" dirty="0">
                <a:solidFill>
                  <a:schemeClr val="bg1"/>
                </a:solidFill>
              </a:rPr>
              <a:t> Хуан</a:t>
            </a:r>
          </a:p>
        </p:txBody>
      </p:sp>
    </p:spTree>
    <p:extLst>
      <p:ext uri="{BB962C8B-B14F-4D97-AF65-F5344CB8AC3E}">
        <p14:creationId xmlns:p14="http://schemas.microsoft.com/office/powerpoint/2010/main" val="216604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AFDA5-CBD4-4D77-9AC5-8F7C23E9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доклада: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76B96-A8EC-40B0-B46A-65F34EB6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Что такое большие языковые модели (</a:t>
            </a:r>
            <a:r>
              <a:rPr lang="en-US" dirty="0"/>
              <a:t>Large Language Models</a:t>
            </a:r>
            <a:r>
              <a:rPr lang="ru-RU" dirty="0"/>
              <a:t> или</a:t>
            </a:r>
            <a:r>
              <a:rPr lang="en-US" dirty="0"/>
              <a:t> LLM</a:t>
            </a:r>
            <a:r>
              <a:rPr lang="ru-RU" dirty="0"/>
              <a:t>) и зачем они нужны?</a:t>
            </a:r>
          </a:p>
          <a:p>
            <a:r>
              <a:rPr lang="ru-RU" dirty="0"/>
              <a:t>Что такое обучение с подкреплением с верифицируемыми наградами</a:t>
            </a:r>
            <a:r>
              <a:rPr lang="en-US" dirty="0"/>
              <a:t> (Reinforcement Learning with Verifiable Rewards </a:t>
            </a:r>
            <a:r>
              <a:rPr lang="ru-RU" dirty="0"/>
              <a:t>или </a:t>
            </a:r>
            <a:r>
              <a:rPr lang="en-US" dirty="0"/>
              <a:t>RLVR) </a:t>
            </a:r>
            <a:r>
              <a:rPr lang="ru-RU" dirty="0"/>
              <a:t>и его отличие от обычного обучения с подкреплением (</a:t>
            </a:r>
            <a:r>
              <a:rPr lang="en-US" dirty="0"/>
              <a:t>Reinforcement Learning </a:t>
            </a:r>
            <a:r>
              <a:rPr lang="ru-RU" dirty="0"/>
              <a:t>или </a:t>
            </a:r>
            <a:r>
              <a:rPr lang="en-US" dirty="0"/>
              <a:t>RL</a:t>
            </a:r>
            <a:r>
              <a:rPr lang="ru-RU" dirty="0"/>
              <a:t>)?</a:t>
            </a:r>
          </a:p>
          <a:p>
            <a:r>
              <a:rPr lang="ru-RU" dirty="0"/>
              <a:t>Действительно ли RLVR расширяет способности LLM к рассуждениям или просто оптимизирует уже имеющиеся?</a:t>
            </a:r>
          </a:p>
          <a:p>
            <a:r>
              <a:rPr lang="ru-RU" dirty="0"/>
              <a:t>Какие есть ограничения подхода </a:t>
            </a:r>
            <a:r>
              <a:rPr lang="en-US" dirty="0"/>
              <a:t>RLVR </a:t>
            </a:r>
            <a:r>
              <a:rPr lang="ru-RU" dirty="0"/>
              <a:t>при обучении языковых моделей?</a:t>
            </a:r>
          </a:p>
          <a:p>
            <a:r>
              <a:rPr lang="ru-RU" dirty="0"/>
              <a:t>Результаты исследования и заключение.</a:t>
            </a:r>
          </a:p>
        </p:txBody>
      </p:sp>
    </p:spTree>
    <p:extLst>
      <p:ext uri="{BB962C8B-B14F-4D97-AF65-F5344CB8AC3E}">
        <p14:creationId xmlns:p14="http://schemas.microsoft.com/office/powerpoint/2010/main" val="216489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33FC7-B9E2-4045-B0B7-6B262BC0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большие языковые модели (LLM) и зачем они нужны?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D405E-4420-4FA7-9881-76E158B2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Большие языковые модели</a:t>
            </a:r>
            <a:r>
              <a:rPr lang="ru-RU" dirty="0"/>
              <a:t>, или </a:t>
            </a:r>
            <a:r>
              <a:rPr lang="ru-RU" b="1" dirty="0"/>
              <a:t>LLM</a:t>
            </a:r>
            <a:r>
              <a:rPr lang="ru-RU" dirty="0"/>
              <a:t> (от английского </a:t>
            </a:r>
            <a:r>
              <a:rPr lang="ru-RU" b="1" dirty="0" err="1"/>
              <a:t>Large</a:t>
            </a:r>
            <a:r>
              <a:rPr lang="ru-RU" b="1" dirty="0"/>
              <a:t> Language </a:t>
            </a:r>
            <a:r>
              <a:rPr lang="ru-RU" b="1" dirty="0" err="1"/>
              <a:t>Models</a:t>
            </a:r>
            <a:r>
              <a:rPr lang="ru-RU" dirty="0"/>
              <a:t>) — это мощные алгоритмы искусственного интеллекта, обученные на огромных объемах текстовых данных. Они умеют генерировать осмысленные тексты, отвечать на вопросы, переводить языки и даже решать логические задачи.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1" dirty="0"/>
              <a:t>Примеры таких моделей</a:t>
            </a:r>
            <a:r>
              <a:rPr lang="en-US" b="1" dirty="0"/>
              <a:t>: </a:t>
            </a:r>
            <a:r>
              <a:rPr lang="en-US" dirty="0"/>
              <a:t>GPT-4 (</a:t>
            </a:r>
            <a:r>
              <a:rPr lang="en-US" b="1" dirty="0" err="1"/>
              <a:t>OpenAI</a:t>
            </a:r>
            <a:r>
              <a:rPr lang="en-US" dirty="0"/>
              <a:t>), Gemini 1.5 (</a:t>
            </a:r>
            <a:r>
              <a:rPr lang="en-US" b="1" dirty="0"/>
              <a:t>Google</a:t>
            </a:r>
            <a:r>
              <a:rPr lang="en-US" dirty="0"/>
              <a:t>), DeepSeek-V3 (</a:t>
            </a:r>
            <a:r>
              <a:rPr lang="en-US" b="1" dirty="0" err="1"/>
              <a:t>DeepSeek</a:t>
            </a:r>
            <a:r>
              <a:rPr lang="en-US" dirty="0"/>
              <a:t>), Grok-1.5 (</a:t>
            </a:r>
            <a:r>
              <a:rPr lang="en-US" b="1" dirty="0" err="1"/>
              <a:t>xAI</a:t>
            </a:r>
            <a:r>
              <a:rPr lang="en-US" dirty="0"/>
              <a:t>)</a:t>
            </a:r>
            <a:r>
              <a:rPr lang="ru-RU" dirty="0"/>
              <a:t>, </a:t>
            </a:r>
            <a:r>
              <a:rPr lang="en-US" dirty="0" err="1"/>
              <a:t>Qwen</a:t>
            </a:r>
            <a:r>
              <a:rPr lang="en-US" dirty="0"/>
              <a:t> 72B (</a:t>
            </a:r>
            <a:r>
              <a:rPr lang="en-US" b="1" dirty="0"/>
              <a:t>Alibaba</a:t>
            </a:r>
            <a:r>
              <a:rPr lang="en-US" dirty="0"/>
              <a:t>) </a:t>
            </a:r>
            <a:r>
              <a:rPr lang="ru-RU" dirty="0"/>
              <a:t>и другие.</a:t>
            </a:r>
          </a:p>
        </p:txBody>
      </p:sp>
      <p:pic>
        <p:nvPicPr>
          <p:cNvPr id="2052" name="Picture 4" descr="chat gpt logo | MotionGraphicPlus">
            <a:extLst>
              <a:ext uri="{FF2B5EF4-FFF2-40B4-BE49-F238E27FC236}">
                <a16:creationId xmlns:a16="http://schemas.microsoft.com/office/drawing/2014/main" id="{D567548F-9B2F-4A0B-8147-1588C6463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70" y="5816963"/>
            <a:ext cx="19657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mini 1.5 Pro: Google's AI Powerhouse Redefining Multimodal Intelligence |  by Cogni Down Under | Medium">
            <a:extLst>
              <a:ext uri="{FF2B5EF4-FFF2-40B4-BE49-F238E27FC236}">
                <a16:creationId xmlns:a16="http://schemas.microsoft.com/office/drawing/2014/main" id="{1BC5D17D-E0E4-46FE-94D1-37295F427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3" r="30666" b="22619"/>
          <a:stretch/>
        </p:blipFill>
        <p:spPr bwMode="auto">
          <a:xfrm>
            <a:off x="5611654" y="5816963"/>
            <a:ext cx="197052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epSeek releases improved V3 AI model three months after initial launch -  NotebookCheck.net News">
            <a:extLst>
              <a:ext uri="{FF2B5EF4-FFF2-40B4-BE49-F238E27FC236}">
                <a16:creationId xmlns:a16="http://schemas.microsoft.com/office/drawing/2014/main" id="{AC85A82F-9B3A-42DF-9BFD-8E82F0070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53529"/>
          <a:stretch/>
        </p:blipFill>
        <p:spPr bwMode="auto">
          <a:xfrm>
            <a:off x="2818397" y="5816963"/>
            <a:ext cx="26017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usk's chatbot Grok gets new logo, unifies branding with xAI company -  AI-Artificial Intelligence-1ai.net">
            <a:extLst>
              <a:ext uri="{FF2B5EF4-FFF2-40B4-BE49-F238E27FC236}">
                <a16:creationId xmlns:a16="http://schemas.microsoft.com/office/drawing/2014/main" id="{F6ABEEA4-2181-4C43-9E71-F8A91AAF5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3" b="21392"/>
          <a:stretch/>
        </p:blipFill>
        <p:spPr bwMode="auto">
          <a:xfrm>
            <a:off x="47552" y="5816963"/>
            <a:ext cx="257934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ibaba's Qwen2 sets new standards for open source language models">
            <a:extLst>
              <a:ext uri="{FF2B5EF4-FFF2-40B4-BE49-F238E27FC236}">
                <a16:creationId xmlns:a16="http://schemas.microsoft.com/office/drawing/2014/main" id="{FF4D0136-3A50-43D3-A0F8-73F8E3C41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26621" r="8516" b="25555"/>
          <a:stretch/>
        </p:blipFill>
        <p:spPr bwMode="auto">
          <a:xfrm>
            <a:off x="9925901" y="5816963"/>
            <a:ext cx="221854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00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33FC7-B9E2-4045-B0B7-6B262BC0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RLVR и чем оно отличается от обычного RL?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D405E-4420-4FA7-9881-76E158B2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Обучение с подкреплением (</a:t>
            </a:r>
            <a:r>
              <a:rPr lang="ru-RU" b="1" dirty="0" err="1"/>
              <a:t>Reinforcement</a:t>
            </a:r>
            <a:r>
              <a:rPr lang="ru-RU" b="1" dirty="0"/>
              <a:t> Learning</a:t>
            </a:r>
            <a:r>
              <a:rPr lang="ru-RU" dirty="0"/>
              <a:t>, </a:t>
            </a:r>
            <a:r>
              <a:rPr lang="ru-RU" b="1" dirty="0"/>
              <a:t>RL</a:t>
            </a:r>
            <a:r>
              <a:rPr lang="ru-RU" dirty="0"/>
              <a:t>) — это когда модель учится методом проб и ошибок, получая "награды" за правильные действия.</a:t>
            </a:r>
          </a:p>
          <a:p>
            <a:pPr marL="0" indent="0">
              <a:buNone/>
            </a:pPr>
            <a:r>
              <a:rPr lang="ru-RU" dirty="0"/>
              <a:t>Но в случае с языковыми моделями появился особый вариант — </a:t>
            </a:r>
            <a:r>
              <a:rPr lang="ru-RU" b="1" dirty="0"/>
              <a:t>RLVR</a:t>
            </a:r>
            <a:r>
              <a:rPr lang="ru-RU" dirty="0"/>
              <a:t> (</a:t>
            </a:r>
            <a:r>
              <a:rPr lang="ru-RU" b="1" dirty="0" err="1"/>
              <a:t>Reinforcement</a:t>
            </a:r>
            <a:r>
              <a:rPr lang="ru-RU" b="1" dirty="0"/>
              <a:t> Learning </a:t>
            </a:r>
            <a:r>
              <a:rPr lang="ru-RU" b="1" dirty="0" err="1"/>
              <a:t>with</a:t>
            </a:r>
            <a:r>
              <a:rPr lang="ru-RU" b="1" dirty="0"/>
              <a:t> </a:t>
            </a:r>
            <a:r>
              <a:rPr lang="ru-RU" b="1" dirty="0" err="1"/>
              <a:t>Verifiable</a:t>
            </a:r>
            <a:r>
              <a:rPr lang="ru-RU" b="1" dirty="0"/>
              <a:t> </a:t>
            </a:r>
            <a:r>
              <a:rPr lang="ru-RU" b="1" dirty="0" err="1"/>
              <a:t>Rewards</a:t>
            </a:r>
            <a:r>
              <a:rPr lang="ru-RU" dirty="0"/>
              <a:t>). Его ключевые особенности:</a:t>
            </a:r>
          </a:p>
          <a:p>
            <a:r>
              <a:rPr lang="ru-RU" dirty="0"/>
              <a:t>Автоматическая проверка</a:t>
            </a:r>
          </a:p>
          <a:p>
            <a:r>
              <a:rPr lang="ru-RU" dirty="0"/>
              <a:t>Масштабируемость</a:t>
            </a:r>
          </a:p>
          <a:p>
            <a:r>
              <a:rPr lang="ru-RU" dirty="0"/>
              <a:t>Специализация</a:t>
            </a:r>
          </a:p>
        </p:txBody>
      </p:sp>
      <p:pic>
        <p:nvPicPr>
          <p:cNvPr id="3076" name="Picture 4" descr="Reinforcement Learning from Verifiable Rewards | Label Studio">
            <a:extLst>
              <a:ext uri="{FF2B5EF4-FFF2-40B4-BE49-F238E27FC236}">
                <a16:creationId xmlns:a16="http://schemas.microsoft.com/office/drawing/2014/main" id="{9288BC31-750C-4AF8-9220-2EAA96A30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85" y="3978000"/>
            <a:ext cx="548571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0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17548-740B-4726-B8DC-4024D3AA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Действительно ли RLVR расширяет способности LLM?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258464-5580-4D45-B936-50116522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167312" cy="5032374"/>
          </a:xfrm>
        </p:spPr>
        <p:txBody>
          <a:bodyPr>
            <a:normAutofit/>
          </a:bodyPr>
          <a:lstStyle/>
          <a:p>
            <a:r>
              <a:rPr lang="ru-RU" dirty="0"/>
              <a:t>Графики зависимости метрики эффективности (</a:t>
            </a:r>
            <a:r>
              <a:rPr lang="en-US" b="1" dirty="0" err="1"/>
              <a:t>pass@k</a:t>
            </a:r>
            <a:r>
              <a:rPr lang="ru-RU" dirty="0"/>
              <a:t>) от количества </a:t>
            </a:r>
            <a:r>
              <a:rPr lang="ru-RU" dirty="0" err="1"/>
              <a:t>сэмплов</a:t>
            </a:r>
            <a:r>
              <a:rPr lang="ru-RU" dirty="0"/>
              <a:t> (</a:t>
            </a:r>
            <a:r>
              <a:rPr lang="en-US" b="1" dirty="0"/>
              <a:t>k</a:t>
            </a:r>
            <a:r>
              <a:rPr lang="en-US" dirty="0"/>
              <a:t>)</a:t>
            </a:r>
            <a:r>
              <a:rPr lang="ru-RU" dirty="0"/>
              <a:t> для базовых моделей и их версий, обученных на различных математических тестах.</a:t>
            </a:r>
          </a:p>
          <a:p>
            <a:r>
              <a:rPr lang="ru-RU" dirty="0"/>
              <a:t>Синяя линия (</a:t>
            </a:r>
            <a:r>
              <a:rPr lang="ru-RU" b="1" dirty="0"/>
              <a:t>Base</a:t>
            </a:r>
            <a:r>
              <a:rPr lang="ru-RU" dirty="0"/>
              <a:t>): Производительность базовой модели.</a:t>
            </a:r>
          </a:p>
          <a:p>
            <a:r>
              <a:rPr lang="ru-RU" dirty="0"/>
              <a:t>Оранжевая линия (</a:t>
            </a:r>
            <a:r>
              <a:rPr lang="ru-RU" b="1" dirty="0"/>
              <a:t>RL</a:t>
            </a:r>
            <a:r>
              <a:rPr lang="ru-RU" dirty="0"/>
              <a:t>): Производительность модели после RL-оптимизации.</a:t>
            </a:r>
          </a:p>
        </p:txBody>
      </p:sp>
      <p:pic>
        <p:nvPicPr>
          <p:cNvPr id="4" name="introvideo">
            <a:hlinkClick r:id="" action="ppaction://media"/>
            <a:extLst>
              <a:ext uri="{FF2B5EF4-FFF2-40B4-BE49-F238E27FC236}">
                <a16:creationId xmlns:a16="http://schemas.microsoft.com/office/drawing/2014/main" id="{68F9D055-CF00-49A9-A5D1-50AD658FC9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6513" y="1690688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D26E9-A6E0-4C19-A78F-C9637A72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лучше использовать базовую модель, а когда стоит применять </a:t>
            </a:r>
            <a:r>
              <a:rPr lang="en-US" dirty="0"/>
              <a:t>RLVR</a:t>
            </a:r>
            <a:r>
              <a:rPr lang="ru-RU" dirty="0"/>
              <a:t>?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FC355E-EA29-4C2B-878C-DFD9FBB34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24575"/>
            <a:ext cx="10515600" cy="485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Сравнение базовой и </a:t>
            </a:r>
            <a:r>
              <a:rPr lang="en-US" dirty="0"/>
              <a:t>RLVR</a:t>
            </a:r>
            <a:r>
              <a:rPr lang="ru-RU" dirty="0"/>
              <a:t> моделей для двух задач</a:t>
            </a:r>
          </a:p>
        </p:txBody>
      </p:sp>
      <p:pic>
        <p:nvPicPr>
          <p:cNvPr id="9" name="overviewvideo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F7EA0772-5A0A-419B-960E-117E3CD37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0075" y="1690688"/>
            <a:ext cx="8451850" cy="44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3EAC5-A7B0-4220-A9AC-406D3251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Результаты, выводы и заключение.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0F7FD3-4BB9-49E3-838E-B23E90781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7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Главный вывод: </a:t>
            </a:r>
            <a:r>
              <a:rPr lang="ru-RU" dirty="0"/>
              <a:t>RLVR — это эффективный инструмент оптимизации, но не фундаментального улучшения способностей к рассуждению.</a:t>
            </a:r>
          </a:p>
          <a:p>
            <a:pPr marL="0" indent="0">
              <a:buNone/>
            </a:pPr>
            <a:r>
              <a:rPr lang="ru-RU" dirty="0"/>
              <a:t>Исследование показывает:</a:t>
            </a:r>
          </a:p>
          <a:p>
            <a:r>
              <a:rPr lang="en-US" dirty="0"/>
              <a:t>RLVR-</a:t>
            </a:r>
            <a:r>
              <a:rPr lang="ru-RU" dirty="0"/>
              <a:t>модели эффективны только при малых количествах попыток.</a:t>
            </a:r>
          </a:p>
          <a:p>
            <a:r>
              <a:rPr lang="ru-RU" dirty="0"/>
              <a:t>RLVR не создает новые способы рассуждений, а просто учит чаще выбирать "проверенные" пути.</a:t>
            </a:r>
          </a:p>
          <a:p>
            <a:r>
              <a:rPr lang="en-US" dirty="0"/>
              <a:t>RLVR-</a:t>
            </a:r>
            <a:r>
              <a:rPr lang="ru-RU" dirty="0"/>
              <a:t>модели имеют побочные эффекты: сужение разнообразия решений, потеря гибкости мышления, риск "застревания" в локальных оптимумах.</a:t>
            </a:r>
          </a:p>
        </p:txBody>
      </p:sp>
    </p:spTree>
    <p:extLst>
      <p:ext uri="{BB962C8B-B14F-4D97-AF65-F5344CB8AC3E}">
        <p14:creationId xmlns:p14="http://schemas.microsoft.com/office/powerpoint/2010/main" val="103669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Топ нейронных сетей: найдено 90 картинок">
            <a:extLst>
              <a:ext uri="{FF2B5EF4-FFF2-40B4-BE49-F238E27FC236}">
                <a16:creationId xmlns:a16="http://schemas.microsoft.com/office/drawing/2014/main" id="{5779FCB0-42D6-4D4A-8E9D-FC0C5DDA5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4" b="656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8B10CB-D2CF-4099-908F-3932B81D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6550"/>
            <a:ext cx="10515600" cy="1533526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</a:rPr>
              <a:t>	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510694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426</Words>
  <Application>Microsoft Office PowerPoint</Application>
  <PresentationFormat>Широкоэкранный</PresentationFormat>
  <Paragraphs>31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Действительно ли обучение с подкреплением развивает способность к рассуждению в больших языковых моделях сверх базовой модели?</vt:lpstr>
      <vt:lpstr>План доклада:</vt:lpstr>
      <vt:lpstr>Что такое большие языковые модели (LLM) и зачем они нужны?</vt:lpstr>
      <vt:lpstr>Что такое RLVR и чем оно отличается от обычного RL?</vt:lpstr>
      <vt:lpstr>Действительно ли RLVR расширяет способности LLM?</vt:lpstr>
      <vt:lpstr>Когда лучше использовать базовую модель, а когда стоит применять RLVR?</vt:lpstr>
      <vt:lpstr>Результаты, выводы и заключение.</vt:lpstr>
      <vt:lpstr>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Bogdan Klimov</dc:creator>
  <cp:lastModifiedBy>Bogdan Klimov</cp:lastModifiedBy>
  <cp:revision>23</cp:revision>
  <dcterms:created xsi:type="dcterms:W3CDTF">2025-05-12T18:20:36Z</dcterms:created>
  <dcterms:modified xsi:type="dcterms:W3CDTF">2025-05-12T22:34:03Z</dcterms:modified>
</cp:coreProperties>
</file>